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87" r:id="rId4"/>
    <p:sldId id="288" r:id="rId5"/>
    <p:sldId id="289" r:id="rId6"/>
    <p:sldId id="262" r:id="rId7"/>
    <p:sldId id="290" r:id="rId8"/>
    <p:sldId id="264" r:id="rId9"/>
    <p:sldId id="291" r:id="rId10"/>
    <p:sldId id="266" r:id="rId11"/>
    <p:sldId id="267" r:id="rId12"/>
    <p:sldId id="268" r:id="rId13"/>
    <p:sldId id="269"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7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3125828-C7B4-4784-B422-2FA16B07337B}" type="datetimeFigureOut">
              <a:rPr lang="en-US" smtClean="0"/>
              <a:pPr/>
              <a:t>1/23/2013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3B4ED99-2ACA-4BEF-B553-D57C8559C8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125828-C7B4-4784-B422-2FA16B07337B}"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125828-C7B4-4784-B422-2FA16B07337B}"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3125828-C7B4-4784-B422-2FA16B07337B}" type="datetimeFigureOut">
              <a:rPr lang="en-US" smtClean="0"/>
              <a:pPr/>
              <a:t>1/23/2013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3125828-C7B4-4784-B422-2FA16B07337B}" type="datetimeFigureOut">
              <a:rPr lang="en-US" smtClean="0"/>
              <a:pPr/>
              <a:t>1/23/2013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3B4ED99-2ACA-4BEF-B553-D57C8559C8C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3125828-C7B4-4784-B422-2FA16B07337B}" type="datetimeFigureOut">
              <a:rPr lang="en-US" smtClean="0"/>
              <a:pPr/>
              <a:t>1/23/2013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3B4ED99-2ACA-4BEF-B553-D57C8559C8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3125828-C7B4-4784-B422-2FA16B07337B}" type="datetimeFigureOut">
              <a:rPr lang="en-US" smtClean="0"/>
              <a:pPr/>
              <a:t>1/23/2013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3B4ED99-2ACA-4BEF-B553-D57C8559C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125828-C7B4-4784-B422-2FA16B07337B}"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3125828-C7B4-4784-B422-2FA16B07337B}" type="datetimeFigureOut">
              <a:rPr lang="en-US" smtClean="0"/>
              <a:pPr/>
              <a:t>1/23/2013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3B4ED99-2ACA-4BEF-B553-D57C8559C8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3125828-C7B4-4784-B422-2FA16B07337B}" type="datetimeFigureOut">
              <a:rPr lang="en-US" smtClean="0"/>
              <a:pPr/>
              <a:t>1/23/2013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3B4ED99-2ACA-4BEF-B553-D57C8559C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3125828-C7B4-4784-B422-2FA16B07337B}" type="datetimeFigureOut">
              <a:rPr lang="en-US" smtClean="0"/>
              <a:pPr/>
              <a:t>1/23/2013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3B4ED99-2ACA-4BEF-B553-D57C8559C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3125828-C7B4-4784-B422-2FA16B07337B}" type="datetimeFigureOut">
              <a:rPr lang="en-US" smtClean="0"/>
              <a:pPr/>
              <a:t>1/23/2013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3B4ED99-2ACA-4BEF-B553-D57C8559C8C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4405312"/>
          </a:xfrm>
        </p:spPr>
        <p:txBody>
          <a:bodyPr numCol="1">
            <a:normAutofit/>
          </a:bodyPr>
          <a:lstStyle/>
          <a:p>
            <a:pPr algn="l"/>
            <a:r>
              <a:rPr lang="x-none" dirty="0" smtClean="0"/>
              <a:t>Električno polje. Napon.Veza napona i jačine homogenog električnog polja.Rad sile električnog polja.      </a:t>
            </a:r>
            <a:r>
              <a:rPr lang="x-none" dirty="0" smtClean="0">
                <a:sym typeface="Wingdings"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par>
                                <p:cTn id="10" presetID="34" presetClass="emph" presetSubtype="0" repeatCount="indefinite" fill="hold" grpId="1" nodeType="withEffect">
                                  <p:stCondLst>
                                    <p:cond delay="1000"/>
                                  </p:stCondLst>
                                  <p:endCondLst>
                                    <p:cond evt="onNext" delay="0">
                                      <p:tgtEl>
                                        <p:sldTgt/>
                                      </p:tgtEl>
                                    </p:cond>
                                  </p:endCondLst>
                                  <p:iterate type="lt">
                                    <p:tmPct val="10000"/>
                                  </p:iterate>
                                  <p:childTnLst>
                                    <p:animMotion origin="layout" path="M 0 2.20167E-6 L 0 -0.20976 " pathEditMode="relative" rAng="0" ptsTypes="AA">
                                      <p:cBhvr>
                                        <p:cTn id="11" dur="1000" accel="50000" decel="50000" autoRev="1" fill="hold">
                                          <p:stCondLst>
                                            <p:cond delay="0"/>
                                          </p:stCondLst>
                                        </p:cTn>
                                        <p:tgtEl>
                                          <p:spTgt spid="2"/>
                                        </p:tgtEl>
                                        <p:attrNameLst>
                                          <p:attrName>ppt_x</p:attrName>
                                          <p:attrName>ppt_y</p:attrName>
                                        </p:attrNameLst>
                                      </p:cBhvr>
                                      <p:rCtr x="0" y="-105"/>
                                    </p:animMotion>
                                    <p:animRot by="1500000">
                                      <p:cBhvr>
                                        <p:cTn id="12" dur="500" fill="hold">
                                          <p:stCondLst>
                                            <p:cond delay="0"/>
                                          </p:stCondLst>
                                        </p:cTn>
                                        <p:tgtEl>
                                          <p:spTgt spid="2"/>
                                        </p:tgtEl>
                                        <p:attrNameLst>
                                          <p:attrName>r</p:attrName>
                                        </p:attrNameLst>
                                      </p:cBhvr>
                                    </p:animRot>
                                    <p:animRot by="-1500000">
                                      <p:cBhvr>
                                        <p:cTn id="13" dur="500" fill="hold">
                                          <p:stCondLst>
                                            <p:cond delay="500"/>
                                          </p:stCondLst>
                                        </p:cTn>
                                        <p:tgtEl>
                                          <p:spTgt spid="2"/>
                                        </p:tgtEl>
                                        <p:attrNameLst>
                                          <p:attrName>r</p:attrName>
                                        </p:attrNameLst>
                                      </p:cBhvr>
                                    </p:animRot>
                                    <p:animRot by="-1500000">
                                      <p:cBhvr>
                                        <p:cTn id="14" dur="500" fill="hold">
                                          <p:stCondLst>
                                            <p:cond delay="1000"/>
                                          </p:stCondLst>
                                        </p:cTn>
                                        <p:tgtEl>
                                          <p:spTgt spid="2"/>
                                        </p:tgtEl>
                                        <p:attrNameLst>
                                          <p:attrName>r</p:attrName>
                                        </p:attrNameLst>
                                      </p:cBhvr>
                                    </p:animRot>
                                    <p:animRot by="1500000">
                                      <p:cBhvr>
                                        <p:cTn id="15" dur="500" fill="hold">
                                          <p:stCondLst>
                                            <p:cond delay="15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en-US" dirty="0" err="1" smtClean="0"/>
              <a:t>Ako</a:t>
            </a:r>
            <a:r>
              <a:rPr lang="en-US" dirty="0" smtClean="0"/>
              <a:t> je </a:t>
            </a:r>
            <a:r>
              <a:rPr lang="en-US" dirty="0" err="1" smtClean="0"/>
              <a:t>ta</a:t>
            </a:r>
            <a:r>
              <a:rPr lang="x-none" dirty="0" smtClean="0"/>
              <a:t>č</a:t>
            </a:r>
            <a:r>
              <a:rPr lang="en-US" dirty="0" err="1" smtClean="0"/>
              <a:t>kasto</a:t>
            </a:r>
            <a:r>
              <a:rPr lang="en-US" dirty="0" smtClean="0"/>
              <a:t> </a:t>
            </a:r>
            <a:r>
              <a:rPr lang="en-US" dirty="0" err="1" smtClean="0"/>
              <a:t>naelektrisanje</a:t>
            </a:r>
            <a:r>
              <a:rPr lang="en-US" dirty="0" smtClean="0"/>
              <a:t> </a:t>
            </a:r>
            <a:r>
              <a:rPr lang="en-US" dirty="0" err="1" smtClean="0"/>
              <a:t>pozitivno</a:t>
            </a:r>
            <a:r>
              <a:rPr lang="en-US" dirty="0" smtClean="0"/>
              <a:t> , </a:t>
            </a:r>
            <a:r>
              <a:rPr lang="en-US" dirty="0" err="1" smtClean="0"/>
              <a:t>linije</a:t>
            </a:r>
            <a:r>
              <a:rPr lang="en-US" dirty="0" smtClean="0"/>
              <a:t> </a:t>
            </a:r>
            <a:r>
              <a:rPr lang="en-US" dirty="0" err="1" smtClean="0"/>
              <a:t>sila</a:t>
            </a:r>
            <a:r>
              <a:rPr lang="en-US" dirty="0" smtClean="0"/>
              <a:t> </a:t>
            </a:r>
            <a:r>
              <a:rPr lang="en-US" dirty="0" err="1" smtClean="0"/>
              <a:t>izviru</a:t>
            </a:r>
            <a:r>
              <a:rPr lang="en-US" dirty="0" smtClean="0"/>
              <a:t> </a:t>
            </a:r>
            <a:r>
              <a:rPr lang="en-US" dirty="0" err="1" smtClean="0"/>
              <a:t>iz</a:t>
            </a:r>
            <a:r>
              <a:rPr lang="en-US" dirty="0" smtClean="0"/>
              <a:t> </a:t>
            </a:r>
            <a:r>
              <a:rPr lang="en-US" dirty="0" err="1" smtClean="0"/>
              <a:t>njega</a:t>
            </a:r>
            <a:r>
              <a:rPr lang="en-US" dirty="0" smtClean="0"/>
              <a:t> (</a:t>
            </a:r>
            <a:r>
              <a:rPr lang="en-US" dirty="0" err="1" smtClean="0"/>
              <a:t>slika</a:t>
            </a:r>
            <a:r>
              <a:rPr lang="en-US" dirty="0" smtClean="0"/>
              <a:t> 1) , a </a:t>
            </a:r>
            <a:r>
              <a:rPr lang="en-US" dirty="0" err="1" smtClean="0"/>
              <a:t>ako</a:t>
            </a:r>
            <a:r>
              <a:rPr lang="en-US" dirty="0" smtClean="0"/>
              <a:t> je </a:t>
            </a:r>
            <a:r>
              <a:rPr lang="en-US" dirty="0" err="1" smtClean="0"/>
              <a:t>ta</a:t>
            </a:r>
            <a:r>
              <a:rPr lang="x-none" dirty="0" smtClean="0"/>
              <a:t>č</a:t>
            </a:r>
            <a:r>
              <a:rPr lang="en-US" dirty="0" err="1" smtClean="0"/>
              <a:t>kasto</a:t>
            </a:r>
            <a:r>
              <a:rPr lang="en-US" dirty="0" smtClean="0"/>
              <a:t> </a:t>
            </a:r>
            <a:r>
              <a:rPr lang="en-US" dirty="0" err="1" smtClean="0"/>
              <a:t>naelektrisanje</a:t>
            </a:r>
            <a:r>
              <a:rPr lang="en-US" dirty="0" smtClean="0"/>
              <a:t> </a:t>
            </a:r>
            <a:r>
              <a:rPr lang="en-US" dirty="0" err="1" smtClean="0"/>
              <a:t>negativno</a:t>
            </a:r>
            <a:r>
              <a:rPr lang="en-US" dirty="0" smtClean="0"/>
              <a:t> </a:t>
            </a:r>
            <a:r>
              <a:rPr lang="en-US" dirty="0" err="1" smtClean="0"/>
              <a:t>linije</a:t>
            </a:r>
            <a:r>
              <a:rPr lang="en-US" dirty="0" smtClean="0"/>
              <a:t> </a:t>
            </a:r>
            <a:r>
              <a:rPr lang="en-US" dirty="0" err="1" smtClean="0"/>
              <a:t>uviru</a:t>
            </a:r>
            <a:r>
              <a:rPr lang="en-US" dirty="0" smtClean="0"/>
              <a:t> u </a:t>
            </a:r>
            <a:r>
              <a:rPr lang="en-US" dirty="0" err="1" smtClean="0"/>
              <a:t>njega</a:t>
            </a:r>
            <a:r>
              <a:rPr lang="en-US" dirty="0" smtClean="0"/>
              <a:t> (</a:t>
            </a:r>
            <a:r>
              <a:rPr lang="en-US" dirty="0" err="1" smtClean="0"/>
              <a:t>slika</a:t>
            </a:r>
            <a:r>
              <a:rPr lang="en-US" dirty="0" smtClean="0"/>
              <a:t> 2 ).</a:t>
            </a:r>
          </a:p>
          <a:p>
            <a:endParaRPr lang="sr-Latn-CS" dirty="0"/>
          </a:p>
        </p:txBody>
      </p:sp>
      <p:sp>
        <p:nvSpPr>
          <p:cNvPr id="6" name="TextBox 5"/>
          <p:cNvSpPr txBox="1"/>
          <p:nvPr/>
        </p:nvSpPr>
        <p:spPr>
          <a:xfrm>
            <a:off x="1143000" y="5791200"/>
            <a:ext cx="1981200" cy="381000"/>
          </a:xfrm>
          <a:prstGeom prst="rect">
            <a:avLst/>
          </a:prstGeom>
          <a:noFill/>
        </p:spPr>
        <p:txBody>
          <a:bodyPr wrap="square" rtlCol="0">
            <a:spAutoFit/>
          </a:bodyPr>
          <a:lstStyle/>
          <a:p>
            <a:r>
              <a:rPr lang="en-US" dirty="0" smtClean="0"/>
              <a:t>SLIKA 1.</a:t>
            </a:r>
            <a:endParaRPr lang="sr-Latn-CS" dirty="0"/>
          </a:p>
        </p:txBody>
      </p:sp>
      <p:sp>
        <p:nvSpPr>
          <p:cNvPr id="7" name="TextBox 6"/>
          <p:cNvSpPr txBox="1"/>
          <p:nvPr/>
        </p:nvSpPr>
        <p:spPr>
          <a:xfrm>
            <a:off x="6019800" y="5943600"/>
            <a:ext cx="2057400" cy="369332"/>
          </a:xfrm>
          <a:prstGeom prst="rect">
            <a:avLst/>
          </a:prstGeom>
          <a:noFill/>
        </p:spPr>
        <p:txBody>
          <a:bodyPr wrap="square" rtlCol="0">
            <a:spAutoFit/>
          </a:bodyPr>
          <a:lstStyle/>
          <a:p>
            <a:r>
              <a:rPr lang="en-US" dirty="0" smtClean="0"/>
              <a:t>SLIKA 2.</a:t>
            </a:r>
            <a:endParaRPr lang="sr-Latn-CS" dirty="0"/>
          </a:p>
        </p:txBody>
      </p:sp>
      <p:pic>
        <p:nvPicPr>
          <p:cNvPr id="8" name="Picture 7" descr="1.png"/>
          <p:cNvPicPr>
            <a:picLocks noChangeAspect="1"/>
          </p:cNvPicPr>
          <p:nvPr/>
        </p:nvPicPr>
        <p:blipFill>
          <a:blip r:embed="rId2"/>
          <a:srcRect l="15833" t="-1851" r="21667"/>
          <a:stretch>
            <a:fillRect/>
          </a:stretch>
        </p:blipFill>
        <p:spPr>
          <a:xfrm>
            <a:off x="533400" y="2286000"/>
            <a:ext cx="3719945" cy="3409950"/>
          </a:xfrm>
          <a:prstGeom prst="rect">
            <a:avLst/>
          </a:prstGeom>
          <a:ln>
            <a:noFill/>
          </a:ln>
          <a:effectLst>
            <a:softEdge rad="112500"/>
          </a:effectLst>
        </p:spPr>
      </p:pic>
      <p:pic>
        <p:nvPicPr>
          <p:cNvPr id="9" name="Picture 8" descr="2.png"/>
          <p:cNvPicPr>
            <a:picLocks noChangeAspect="1"/>
          </p:cNvPicPr>
          <p:nvPr/>
        </p:nvPicPr>
        <p:blipFill>
          <a:blip r:embed="rId3"/>
          <a:srcRect l="22500" r="25000"/>
          <a:stretch>
            <a:fillRect/>
          </a:stretch>
        </p:blipFill>
        <p:spPr>
          <a:xfrm>
            <a:off x="4572000" y="2362201"/>
            <a:ext cx="4038600" cy="3352800"/>
          </a:xfrm>
          <a:prstGeom prst="rect">
            <a:avLst/>
          </a:prstGeom>
          <a:ln>
            <a:noFill/>
          </a:ln>
          <a:effectLst>
            <a:softEdge rad="112500"/>
          </a:effectLst>
        </p:spPr>
      </p:pic>
      <p:cxnSp>
        <p:nvCxnSpPr>
          <p:cNvPr id="11" name="Straight Arrow Connector 10"/>
          <p:cNvCxnSpPr/>
          <p:nvPr/>
        </p:nvCxnSpPr>
        <p:spPr>
          <a:xfrm rot="16200000" flipH="1">
            <a:off x="3581400" y="5181600"/>
            <a:ext cx="1219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5410200"/>
            <a:ext cx="1600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3505200" y="51054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305300" y="5600700"/>
            <a:ext cx="990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4648200" y="5334000"/>
            <a:ext cx="1143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000500" y="5219700"/>
            <a:ext cx="1600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962400" y="6324600"/>
            <a:ext cx="1524000" cy="381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Linije</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U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sila</a:t>
            </a:r>
            <a:endParaRPr lang="sr-Latn-C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791200"/>
            <a:ext cx="8458200" cy="400110"/>
          </a:xfrm>
          <a:prstGeom prst="rect">
            <a:avLst/>
          </a:prstGeom>
          <a:noFill/>
        </p:spPr>
        <p:txBody>
          <a:bodyPr wrap="square" rtlCol="0">
            <a:spAutoFit/>
          </a:bodyPr>
          <a:lstStyle/>
          <a:p>
            <a:r>
              <a:rPr lang="en-US" sz="2000" dirty="0" err="1" smtClean="0"/>
              <a:t>Linije</a:t>
            </a:r>
            <a:r>
              <a:rPr lang="en-US" sz="2000" dirty="0" smtClean="0"/>
              <a:t> </a:t>
            </a:r>
            <a:r>
              <a:rPr lang="en-US" sz="2000" dirty="0" err="1" smtClean="0"/>
              <a:t>sila</a:t>
            </a:r>
            <a:r>
              <a:rPr lang="en-US" sz="2000" dirty="0" smtClean="0"/>
              <a:t> </a:t>
            </a:r>
            <a:r>
              <a:rPr lang="en-US" sz="2000" dirty="0" err="1" smtClean="0"/>
              <a:t>elektricnog</a:t>
            </a:r>
            <a:r>
              <a:rPr lang="en-US" sz="2000" dirty="0" smtClean="0"/>
              <a:t> </a:t>
            </a:r>
            <a:r>
              <a:rPr lang="en-US" sz="2000" dirty="0" err="1" smtClean="0"/>
              <a:t>polja</a:t>
            </a:r>
            <a:r>
              <a:rPr lang="en-US" sz="2000" dirty="0" smtClean="0"/>
              <a:t> </a:t>
            </a:r>
            <a:r>
              <a:rPr lang="en-US" sz="2000" dirty="0" err="1" smtClean="0"/>
              <a:t>nikada</a:t>
            </a:r>
            <a:r>
              <a:rPr lang="en-US" sz="2000" dirty="0" smtClean="0"/>
              <a:t> se ne </a:t>
            </a:r>
            <a:r>
              <a:rPr lang="en-US" sz="2000" dirty="0" err="1" smtClean="0"/>
              <a:t>seku</a:t>
            </a:r>
            <a:r>
              <a:rPr lang="en-US" sz="2000" dirty="0" smtClean="0"/>
              <a:t> </a:t>
            </a:r>
            <a:r>
              <a:rPr lang="en-US" sz="2000" dirty="0" err="1" smtClean="0"/>
              <a:t>medusobno</a:t>
            </a:r>
            <a:r>
              <a:rPr lang="en-US" sz="2000" dirty="0" smtClean="0"/>
              <a:t>.</a:t>
            </a:r>
            <a:endParaRPr lang="sr-Latn-CS" sz="2000" dirty="0"/>
          </a:p>
        </p:txBody>
      </p:sp>
      <p:pic>
        <p:nvPicPr>
          <p:cNvPr id="7" name="Content Placeholder 6" descr="3.png"/>
          <p:cNvPicPr>
            <a:picLocks noGrp="1" noChangeAspect="1"/>
          </p:cNvPicPr>
          <p:nvPr>
            <p:ph idx="1"/>
          </p:nvPr>
        </p:nvPicPr>
        <p:blipFill>
          <a:blip r:embed="rId2"/>
          <a:stretch>
            <a:fillRect/>
          </a:stretch>
        </p:blipFill>
        <p:spPr>
          <a:xfrm>
            <a:off x="0" y="-1"/>
            <a:ext cx="9144000" cy="541020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4724400" y="3962400"/>
            <a:ext cx="838200" cy="6096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sr-Latn-CS"/>
          </a:p>
        </p:txBody>
      </p:sp>
      <p:sp>
        <p:nvSpPr>
          <p:cNvPr id="5" name="Rectangle 4"/>
          <p:cNvSpPr/>
          <p:nvPr/>
        </p:nvSpPr>
        <p:spPr>
          <a:xfrm>
            <a:off x="4343400" y="381000"/>
            <a:ext cx="4648200" cy="3352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x-none" sz="2400" dirty="0" smtClean="0"/>
              <a:t>Gustina linija sila opada sa povećanjem poluprečnika sfere.Površina</a:t>
            </a:r>
            <a:r>
              <a:rPr lang="en-US" sz="2400" dirty="0" smtClean="0"/>
              <a:t> </a:t>
            </a:r>
            <a:r>
              <a:rPr lang="en-US" sz="2400" dirty="0" err="1" smtClean="0"/>
              <a:t>sfere</a:t>
            </a:r>
            <a:r>
              <a:rPr lang="x-none" sz="2400" dirty="0" smtClean="0"/>
              <a:t> raste sa poluprečnikom</a:t>
            </a:r>
            <a:r>
              <a:rPr lang="en-US" sz="2400" dirty="0" smtClean="0"/>
              <a:t> </a:t>
            </a:r>
            <a:r>
              <a:rPr lang="x-none" sz="2400" dirty="0" smtClean="0"/>
              <a:t> (</a:t>
            </a:r>
            <a:r>
              <a:rPr lang="x-none" sz="2400" dirty="0" smtClean="0">
                <a:solidFill>
                  <a:srgbClr val="00B0F0"/>
                </a:solidFill>
              </a:rPr>
              <a:t>S=4r ²</a:t>
            </a:r>
            <a:r>
              <a:rPr lang="x-none" sz="2400" dirty="0" smtClean="0"/>
              <a:t>) . </a:t>
            </a:r>
          </a:p>
          <a:p>
            <a:pPr algn="ctr"/>
            <a:r>
              <a:rPr lang="x-none" sz="2400" dirty="0" smtClean="0"/>
              <a:t>Jčina električnog polja opada s kvadratom rastojanja.</a:t>
            </a:r>
          </a:p>
          <a:p>
            <a:pPr algn="ctr"/>
            <a:endParaRPr lang="x-none" dirty="0" smtClean="0"/>
          </a:p>
        </p:txBody>
      </p:sp>
      <p:sp>
        <p:nvSpPr>
          <p:cNvPr id="6" name="Equal 5"/>
          <p:cNvSpPr/>
          <p:nvPr/>
        </p:nvSpPr>
        <p:spPr>
          <a:xfrm rot="5400000">
            <a:off x="6191250" y="3638550"/>
            <a:ext cx="876300" cy="9144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r-Latn-CS">
              <a:solidFill>
                <a:schemeClr val="tx1"/>
              </a:solidFill>
            </a:endParaRPr>
          </a:p>
        </p:txBody>
      </p:sp>
      <p:sp>
        <p:nvSpPr>
          <p:cNvPr id="7" name="Isosceles Triangle 6"/>
          <p:cNvSpPr/>
          <p:nvPr/>
        </p:nvSpPr>
        <p:spPr>
          <a:xfrm rot="10800000">
            <a:off x="6019800" y="4572000"/>
            <a:ext cx="1295400" cy="685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r-Latn-CS"/>
          </a:p>
        </p:txBody>
      </p:sp>
      <p:sp>
        <p:nvSpPr>
          <p:cNvPr id="8" name="Rectangle 7"/>
          <p:cNvSpPr/>
          <p:nvPr/>
        </p:nvSpPr>
        <p:spPr>
          <a:xfrm>
            <a:off x="381000" y="5410200"/>
            <a:ext cx="8534400"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x-none" dirty="0" smtClean="0"/>
              <a:t>Gustina linija sila proporcionalna je intezitetu jačine polja.</a:t>
            </a:r>
            <a:endParaRPr lang="sr-Latn-CS" dirty="0"/>
          </a:p>
        </p:txBody>
      </p:sp>
      <p:pic>
        <p:nvPicPr>
          <p:cNvPr id="14" name="Content Placeholder 13" descr="4.png"/>
          <p:cNvPicPr>
            <a:picLocks noGrp="1" noChangeAspect="1"/>
          </p:cNvPicPr>
          <p:nvPr>
            <p:ph idx="1"/>
          </p:nvPr>
        </p:nvPicPr>
        <p:blipFill>
          <a:blip r:embed="rId2"/>
          <a:srcRect l="26852" r="39815" b="11047"/>
          <a:stretch>
            <a:fillRect/>
          </a:stretch>
        </p:blipFill>
        <p:spPr>
          <a:xfrm>
            <a:off x="381000" y="533400"/>
            <a:ext cx="3962400" cy="4346231"/>
          </a:xfrm>
          <a:prstGeom prst="rect">
            <a:avLst/>
          </a:prstGeom>
          <a:ln>
            <a:noFill/>
          </a:ln>
          <a:effectLst>
            <a:softEdge rad="112500"/>
          </a:effectLst>
        </p:spPr>
      </p:pic>
      <p:cxnSp>
        <p:nvCxnSpPr>
          <p:cNvPr id="16" name="Straight Arrow Connector 15"/>
          <p:cNvCxnSpPr/>
          <p:nvPr/>
        </p:nvCxnSpPr>
        <p:spPr>
          <a:xfrm>
            <a:off x="3810000" y="37338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429000" y="4191000"/>
            <a:ext cx="1219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819400" y="4343400"/>
            <a:ext cx="1752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48200" y="3962400"/>
            <a:ext cx="914400" cy="646331"/>
          </a:xfrm>
          <a:prstGeom prst="rect">
            <a:avLst/>
          </a:prstGeom>
          <a:noFill/>
        </p:spPr>
        <p:txBody>
          <a:bodyPr wrap="square" rtlCol="0">
            <a:spAutoFit/>
          </a:bodyPr>
          <a:lstStyle/>
          <a:p>
            <a:r>
              <a:rPr lang="x-none" dirty="0" smtClean="0"/>
              <a:t>LINIJE SILA</a:t>
            </a:r>
            <a:endParaRPr lang="sr-Latn-C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x-none" dirty="0" smtClean="0"/>
              <a:t>Polje koje ima isti vektor jačine električnog polja u svakoj tački nekog prostora naziva se homogeno polje.</a:t>
            </a:r>
          </a:p>
          <a:p>
            <a:endParaRPr lang="x-none" dirty="0" smtClean="0"/>
          </a:p>
          <a:p>
            <a:endParaRPr lang="x-none" dirty="0" smtClean="0"/>
          </a:p>
          <a:p>
            <a:r>
              <a:rPr lang="x-none" dirty="0" smtClean="0"/>
              <a:t>Polje tačkastog naelektrisanja nije homogeno , jer je vektor E različit u svakoj tački polja.</a:t>
            </a:r>
            <a:endParaRPr lang="sr-Latn-CS" dirty="0"/>
          </a:p>
        </p:txBody>
      </p:sp>
      <p:cxnSp>
        <p:nvCxnSpPr>
          <p:cNvPr id="5" name="Straight Arrow Connector 4"/>
          <p:cNvCxnSpPr/>
          <p:nvPr/>
        </p:nvCxnSpPr>
        <p:spPr>
          <a:xfrm>
            <a:off x="5562600" y="3429000"/>
            <a:ext cx="3048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lstStyle/>
          <a:p>
            <a:r>
              <a:rPr lang="x-none" dirty="0" smtClean="0"/>
              <a:t>Skalarna veličina koja karakteriše električno polje u nekoj tački jeste električni potencijal.</a:t>
            </a:r>
          </a:p>
          <a:p>
            <a:r>
              <a:rPr lang="x-none" dirty="0" smtClean="0"/>
              <a:t>Da bismo ovo razumeli  pogledaćemo kretanj</a:t>
            </a:r>
            <a:r>
              <a:rPr lang="en-US" dirty="0" smtClean="0"/>
              <a:t>e</a:t>
            </a:r>
            <a:r>
              <a:rPr lang="x-none" dirty="0" smtClean="0"/>
              <a:t> tačkastog  naelektrisanja  q u prostoru u kome postoji električno polje.</a:t>
            </a:r>
          </a:p>
          <a:p>
            <a:r>
              <a:rPr lang="x-none" dirty="0" smtClean="0"/>
              <a:t>Kada se neko telo kreće kroz električno polje, u svakoj tački  putanje postoji sila kojom električno polje  deluje na to telo.</a:t>
            </a:r>
          </a:p>
          <a:p>
            <a:r>
              <a:rPr lang="x-none" dirty="0" smtClean="0"/>
              <a:t>U ovom slučaju električno polje vrši rad nad naeletrisanjem   koje se kreće po nekoj putanji.</a:t>
            </a:r>
            <a:endParaRPr lang="sr-Latn-C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029200"/>
          </a:xfrm>
        </p:spPr>
        <p:txBody>
          <a:bodyPr>
            <a:normAutofit lnSpcReduction="10000"/>
          </a:bodyPr>
          <a:lstStyle/>
          <a:p>
            <a:pPr>
              <a:buNone/>
            </a:pPr>
            <a:r>
              <a:rPr lang="x-none" dirty="0" smtClean="0"/>
              <a:t>To znači da se pri kretanju tačkastog naelektrisanja  q od tačke 1 do tačke 2 u električnom polju izvrši rad.</a:t>
            </a:r>
          </a:p>
          <a:p>
            <a:pPr>
              <a:buNone/>
            </a:pPr>
            <a:r>
              <a:rPr lang="x-none" dirty="0" smtClean="0"/>
              <a:t>Taj rad jednak je razlici energije koja je tačkasto naelektrisanje q imalo u tački 1 i u tački 2:</a:t>
            </a:r>
          </a:p>
          <a:p>
            <a:pPr>
              <a:buNone/>
            </a:pPr>
            <a:endParaRPr lang="x-none" dirty="0" smtClean="0"/>
          </a:p>
          <a:p>
            <a:pPr>
              <a:buNone/>
            </a:pPr>
            <a:r>
              <a:rPr lang="x-none" sz="5400" dirty="0" smtClean="0">
                <a:solidFill>
                  <a:srgbClr val="00B0F0"/>
                </a:solidFill>
              </a:rPr>
              <a:t>            A=W1-W2</a:t>
            </a:r>
          </a:p>
          <a:p>
            <a:pPr>
              <a:buNone/>
            </a:pPr>
            <a:r>
              <a:rPr lang="x-none" sz="5400" dirty="0" smtClean="0">
                <a:solidFill>
                  <a:srgbClr val="00B0F0"/>
                </a:solidFill>
              </a:rPr>
              <a:t>            A[J], W[J]</a:t>
            </a:r>
          </a:p>
          <a:p>
            <a:pPr>
              <a:buNone/>
            </a:pPr>
            <a:endParaRPr lang="sr-Latn-C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x-none" dirty="0" smtClean="0"/>
              <a:t>Ako je rad pozitivan ,onda je taj rad izvršen nad telom,tj.električno polje je izvršilo pozitivan rad.</a:t>
            </a:r>
          </a:p>
          <a:p>
            <a:r>
              <a:rPr lang="x-none" dirty="0" smtClean="0"/>
              <a:t>Ako je rad negativan onda  taj rad nije izvršen nad telom, tj.električno polje  je izvršilo negativan rad.</a:t>
            </a:r>
          </a:p>
          <a:p>
            <a:r>
              <a:rPr lang="x-none" dirty="0" smtClean="0"/>
              <a:t>Električn</a:t>
            </a:r>
            <a:r>
              <a:rPr lang="en-US" dirty="0" smtClean="0"/>
              <a:t>a</a:t>
            </a:r>
            <a:r>
              <a:rPr lang="x-none" dirty="0" smtClean="0"/>
              <a:t> potencijalna energija je energija naelektrisanog tela u električnom polju.</a:t>
            </a:r>
          </a:p>
          <a:p>
            <a:r>
              <a:rPr lang="x-none" dirty="0" smtClean="0"/>
              <a:t>Ta energija zavisi od osobine električnog polja i od količine naelektrisanja kojom je telo naelektrisano.</a:t>
            </a:r>
            <a:endParaRPr lang="sr-Latn-C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a:bodyPr>
          <a:lstStyle/>
          <a:p>
            <a:r>
              <a:rPr lang="x-none" dirty="0" smtClean="0"/>
              <a:t>Električni potencijal  u nekoj tački električnog polja brojno je jednak količniku električne potencijalne energije tela i njegovog naelektrisanja.  </a:t>
            </a:r>
          </a:p>
          <a:p>
            <a:r>
              <a:rPr lang="x-none" dirty="0" smtClean="0">
                <a:solidFill>
                  <a:srgbClr val="00B0F0"/>
                </a:solidFill>
              </a:rPr>
              <a:t>  </a:t>
            </a:r>
            <a:r>
              <a:rPr lang="el-GR" sz="6000" dirty="0" smtClean="0">
                <a:solidFill>
                  <a:srgbClr val="00B0F0"/>
                </a:solidFill>
              </a:rPr>
              <a:t>φ</a:t>
            </a:r>
            <a:r>
              <a:rPr lang="x-none" dirty="0" smtClean="0"/>
              <a:t>=      </a:t>
            </a:r>
          </a:p>
          <a:p>
            <a:endParaRPr lang="x-none" dirty="0" smtClean="0"/>
          </a:p>
          <a:p>
            <a:pPr>
              <a:buNone/>
            </a:pPr>
            <a:r>
              <a:rPr lang="x-none" sz="6000" dirty="0" smtClean="0">
                <a:solidFill>
                  <a:srgbClr val="00B0F0"/>
                </a:solidFill>
              </a:rPr>
              <a:t>A=W</a:t>
            </a:r>
            <a:r>
              <a:rPr lang="x-none" sz="3200" dirty="0" smtClean="0">
                <a:solidFill>
                  <a:srgbClr val="00B0F0"/>
                </a:solidFill>
              </a:rPr>
              <a:t>1</a:t>
            </a:r>
            <a:r>
              <a:rPr lang="x-none" sz="6000" dirty="0" smtClean="0">
                <a:solidFill>
                  <a:srgbClr val="00B0F0"/>
                </a:solidFill>
              </a:rPr>
              <a:t>-W</a:t>
            </a:r>
            <a:r>
              <a:rPr lang="x-none" sz="3200" dirty="0" smtClean="0">
                <a:solidFill>
                  <a:srgbClr val="00B0F0"/>
                </a:solidFill>
              </a:rPr>
              <a:t>2</a:t>
            </a:r>
            <a:r>
              <a:rPr lang="x-none" sz="6000" dirty="0" smtClean="0">
                <a:solidFill>
                  <a:srgbClr val="00B0F0"/>
                </a:solidFill>
              </a:rPr>
              <a:t>=q*(</a:t>
            </a:r>
            <a:r>
              <a:rPr lang="el-GR" sz="6000" dirty="0" smtClean="0">
                <a:solidFill>
                  <a:srgbClr val="00B0F0"/>
                </a:solidFill>
              </a:rPr>
              <a:t>φ</a:t>
            </a:r>
            <a:r>
              <a:rPr lang="x-none" sz="3200" dirty="0" smtClean="0">
                <a:solidFill>
                  <a:srgbClr val="00B0F0"/>
                </a:solidFill>
              </a:rPr>
              <a:t>1</a:t>
            </a:r>
            <a:r>
              <a:rPr lang="x-none" sz="6000" dirty="0" smtClean="0">
                <a:solidFill>
                  <a:srgbClr val="00B0F0"/>
                </a:solidFill>
              </a:rPr>
              <a:t>-</a:t>
            </a:r>
            <a:r>
              <a:rPr lang="el-GR" sz="6000" dirty="0" smtClean="0">
                <a:solidFill>
                  <a:srgbClr val="00B0F0"/>
                </a:solidFill>
              </a:rPr>
              <a:t>φ</a:t>
            </a:r>
            <a:r>
              <a:rPr lang="x-none" sz="3200" dirty="0" smtClean="0">
                <a:solidFill>
                  <a:srgbClr val="00B0F0"/>
                </a:solidFill>
              </a:rPr>
              <a:t>2</a:t>
            </a:r>
            <a:r>
              <a:rPr lang="x-none" sz="6000" dirty="0" smtClean="0">
                <a:solidFill>
                  <a:srgbClr val="00B0F0"/>
                </a:solidFill>
              </a:rPr>
              <a:t>)</a:t>
            </a:r>
            <a:endParaRPr lang="x-none" dirty="0" smtClean="0">
              <a:solidFill>
                <a:srgbClr val="00B0F0"/>
              </a:solidFill>
            </a:endParaRPr>
          </a:p>
        </p:txBody>
      </p:sp>
      <p:cxnSp>
        <p:nvCxnSpPr>
          <p:cNvPr id="5" name="Straight Connector 4"/>
          <p:cNvCxnSpPr/>
          <p:nvPr/>
        </p:nvCxnSpPr>
        <p:spPr>
          <a:xfrm>
            <a:off x="2133600" y="3048000"/>
            <a:ext cx="1219200" cy="1588"/>
          </a:xfrm>
          <a:prstGeom prst="line">
            <a:avLst/>
          </a:prstGeom>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438400" y="2133600"/>
            <a:ext cx="80823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x-none" sz="5400" b="1" cap="none" spc="0" dirty="0" smtClean="0">
                <a:ln w="11430"/>
                <a:solidFill>
                  <a:srgbClr val="00B0F0"/>
                </a:solidFill>
                <a:effectLst>
                  <a:outerShdw blurRad="50800" dist="39000" dir="5460000" algn="tl">
                    <a:srgbClr val="000000">
                      <a:alpha val="38000"/>
                    </a:srgbClr>
                  </a:outerShdw>
                </a:effectLst>
              </a:rPr>
              <a:t>W</a:t>
            </a:r>
            <a:endParaRPr lang="en-US" sz="5400" b="1" cap="none" spc="0" dirty="0">
              <a:ln w="11430"/>
              <a:solidFill>
                <a:srgbClr val="00B0F0"/>
              </a:solidFill>
              <a:effectLst>
                <a:outerShdw blurRad="50800" dist="39000" dir="5460000" algn="tl">
                  <a:srgbClr val="000000">
                    <a:alpha val="38000"/>
                  </a:srgbClr>
                </a:outerShdw>
              </a:effectLst>
            </a:endParaRPr>
          </a:p>
        </p:txBody>
      </p:sp>
      <p:sp>
        <p:nvSpPr>
          <p:cNvPr id="7" name="Rectangle 6"/>
          <p:cNvSpPr/>
          <p:nvPr/>
        </p:nvSpPr>
        <p:spPr>
          <a:xfrm>
            <a:off x="2514600" y="2971800"/>
            <a:ext cx="64152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x-none" sz="5400" b="1" dirty="0" smtClean="0">
                <a:ln w="11430"/>
                <a:solidFill>
                  <a:srgbClr val="00B0F0"/>
                </a:solidFill>
                <a:effectLst>
                  <a:outerShdw blurRad="50800" dist="39000" dir="5460000" algn="tl">
                    <a:srgbClr val="000000">
                      <a:alpha val="38000"/>
                    </a:srgbClr>
                  </a:outerShdw>
                </a:effectLst>
              </a:rPr>
              <a:t>q</a:t>
            </a:r>
            <a:endParaRPr lang="en-US" sz="5400" b="1" dirty="0">
              <a:ln w="11430"/>
              <a:solidFill>
                <a:srgbClr val="00B0F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lnSpcReduction="10000"/>
          </a:bodyPr>
          <a:lstStyle/>
          <a:p>
            <a:r>
              <a:rPr lang="x-none" dirty="0" smtClean="0"/>
              <a:t>Razlika potencijala </a:t>
            </a:r>
            <a:r>
              <a:rPr lang="el-GR" dirty="0" smtClean="0"/>
              <a:t>φ</a:t>
            </a:r>
            <a:r>
              <a:rPr lang="x-none" sz="1600" dirty="0" smtClean="0"/>
              <a:t>1</a:t>
            </a:r>
            <a:r>
              <a:rPr lang="x-none" dirty="0" smtClean="0"/>
              <a:t>-</a:t>
            </a:r>
            <a:r>
              <a:rPr lang="el-GR" dirty="0" smtClean="0"/>
              <a:t>φ</a:t>
            </a:r>
            <a:r>
              <a:rPr lang="x-none" sz="1600" dirty="0" smtClean="0"/>
              <a:t>2 </a:t>
            </a:r>
            <a:r>
              <a:rPr lang="x-none" dirty="0" smtClean="0"/>
              <a:t> između dve tačke polja je električan napon. </a:t>
            </a:r>
            <a:endParaRPr lang="sr-Latn-CS" sz="1600" dirty="0" smtClean="0"/>
          </a:p>
          <a:p>
            <a:pPr>
              <a:buNone/>
            </a:pPr>
            <a:r>
              <a:rPr lang="x-none" dirty="0" smtClean="0"/>
              <a:t>    			U=</a:t>
            </a:r>
            <a:r>
              <a:rPr lang="el-GR" dirty="0" smtClean="0"/>
              <a:t>φ</a:t>
            </a:r>
            <a:r>
              <a:rPr lang="x-none" sz="1600" dirty="0" smtClean="0"/>
              <a:t>1</a:t>
            </a:r>
            <a:r>
              <a:rPr lang="x-none" dirty="0" smtClean="0"/>
              <a:t>-</a:t>
            </a:r>
            <a:r>
              <a:rPr lang="el-GR" dirty="0" smtClean="0"/>
              <a:t>φ</a:t>
            </a:r>
            <a:r>
              <a:rPr lang="x-none" sz="1600" dirty="0" smtClean="0"/>
              <a:t>2</a:t>
            </a:r>
          </a:p>
          <a:p>
            <a:r>
              <a:rPr lang="x-none" dirty="0" smtClean="0"/>
              <a:t>Jedinica za električni potencijal i električni napon je </a:t>
            </a:r>
            <a:r>
              <a:rPr lang="x-none" sz="4000" dirty="0" smtClean="0">
                <a:solidFill>
                  <a:srgbClr val="00B0F0"/>
                </a:solidFill>
              </a:rPr>
              <a:t>volt [V].</a:t>
            </a:r>
          </a:p>
          <a:p>
            <a:r>
              <a:rPr lang="x-none" dirty="0" smtClean="0"/>
              <a:t>Dakle zaključujemo:</a:t>
            </a:r>
          </a:p>
          <a:p>
            <a:pPr>
              <a:buNone/>
            </a:pPr>
            <a:r>
              <a:rPr lang="x-none" sz="3600" dirty="0" smtClean="0"/>
              <a:t>    		</a:t>
            </a:r>
            <a:r>
              <a:rPr lang="x-none" sz="3600" dirty="0" smtClean="0">
                <a:solidFill>
                  <a:srgbClr val="00B0F0"/>
                </a:solidFill>
              </a:rPr>
              <a:t>A=W1-W2</a:t>
            </a:r>
          </a:p>
          <a:p>
            <a:pPr>
              <a:buNone/>
            </a:pPr>
            <a:r>
              <a:rPr lang="x-none" sz="3600" dirty="0" smtClean="0">
                <a:solidFill>
                  <a:srgbClr val="00B0F0"/>
                </a:solidFill>
              </a:rPr>
              <a:t>			W=q*</a:t>
            </a:r>
            <a:r>
              <a:rPr lang="el-GR" sz="3600" dirty="0" smtClean="0">
                <a:solidFill>
                  <a:srgbClr val="00B0F0"/>
                </a:solidFill>
              </a:rPr>
              <a:t>φ</a:t>
            </a:r>
            <a:endParaRPr lang="en-US" sz="3600" dirty="0" smtClean="0">
              <a:solidFill>
                <a:srgbClr val="00B0F0"/>
              </a:solidFill>
            </a:endParaRPr>
          </a:p>
          <a:p>
            <a:pPr>
              <a:buNone/>
            </a:pPr>
            <a:r>
              <a:rPr lang="en-US" sz="3600" dirty="0" smtClean="0">
                <a:solidFill>
                  <a:srgbClr val="00B0F0"/>
                </a:solidFill>
              </a:rPr>
              <a:t>			</a:t>
            </a:r>
            <a:r>
              <a:rPr lang="x-none" sz="3600" dirty="0" smtClean="0">
                <a:solidFill>
                  <a:srgbClr val="00B0F0"/>
                </a:solidFill>
              </a:rPr>
              <a:t>A=q*(</a:t>
            </a:r>
            <a:r>
              <a:rPr lang="el-GR" sz="3600" dirty="0" smtClean="0">
                <a:solidFill>
                  <a:srgbClr val="00B0F0"/>
                </a:solidFill>
              </a:rPr>
              <a:t>φ</a:t>
            </a:r>
            <a:r>
              <a:rPr lang="x-none" sz="3600" dirty="0" smtClean="0">
                <a:solidFill>
                  <a:srgbClr val="00B0F0"/>
                </a:solidFill>
              </a:rPr>
              <a:t>1-</a:t>
            </a:r>
            <a:r>
              <a:rPr lang="el-GR" sz="3600" dirty="0" smtClean="0">
                <a:solidFill>
                  <a:srgbClr val="00B0F0"/>
                </a:solidFill>
              </a:rPr>
              <a:t>φ</a:t>
            </a:r>
            <a:r>
              <a:rPr lang="x-none" sz="3600" dirty="0" smtClean="0">
                <a:solidFill>
                  <a:srgbClr val="00B0F0"/>
                </a:solidFill>
              </a:rPr>
              <a:t>2)</a:t>
            </a:r>
          </a:p>
          <a:p>
            <a:pPr>
              <a:buNone/>
            </a:pPr>
            <a:r>
              <a:rPr lang="x-none" sz="3600" dirty="0" smtClean="0">
                <a:solidFill>
                  <a:srgbClr val="00B0F0"/>
                </a:solidFill>
              </a:rPr>
              <a:t>			U=</a:t>
            </a:r>
            <a:r>
              <a:rPr lang="el-GR" sz="3600" dirty="0" smtClean="0">
                <a:solidFill>
                  <a:srgbClr val="00B0F0"/>
                </a:solidFill>
              </a:rPr>
              <a:t>φ</a:t>
            </a:r>
            <a:r>
              <a:rPr lang="x-none" sz="3600" dirty="0" smtClean="0">
                <a:solidFill>
                  <a:srgbClr val="00B0F0"/>
                </a:solidFill>
              </a:rPr>
              <a:t>1-</a:t>
            </a:r>
            <a:r>
              <a:rPr lang="el-GR" sz="3600" dirty="0" smtClean="0">
                <a:solidFill>
                  <a:srgbClr val="00B0F0"/>
                </a:solidFill>
              </a:rPr>
              <a:t>φ</a:t>
            </a:r>
            <a:r>
              <a:rPr lang="x-none" sz="3600" dirty="0" smtClean="0">
                <a:solidFill>
                  <a:srgbClr val="00B0F0"/>
                </a:solidFill>
              </a:rPr>
              <a:t>2</a:t>
            </a:r>
            <a:endParaRPr lang="en-US" sz="3600" dirty="0" smtClean="0">
              <a:solidFill>
                <a:srgbClr val="00B0F0"/>
              </a:solidFill>
            </a:endParaRPr>
          </a:p>
          <a:p>
            <a:pPr>
              <a:buNone/>
            </a:pPr>
            <a:r>
              <a:rPr lang="en-US" sz="3600" dirty="0" smtClean="0">
                <a:solidFill>
                  <a:srgbClr val="00B0F0"/>
                </a:solidFill>
              </a:rPr>
              <a:t>			</a:t>
            </a:r>
            <a:r>
              <a:rPr lang="x-none" sz="3600" dirty="0" smtClean="0">
                <a:solidFill>
                  <a:srgbClr val="00B0F0"/>
                </a:solidFill>
              </a:rPr>
              <a:t>A=q*U</a:t>
            </a:r>
          </a:p>
          <a:p>
            <a:endParaRPr lang="x-none" dirty="0" smtClean="0"/>
          </a:p>
          <a:p>
            <a:pPr>
              <a:buNone/>
            </a:pPr>
            <a:endParaRPr lang="x-none" dirty="0" smtClean="0"/>
          </a:p>
          <a:p>
            <a:endParaRPr lang="x-none" dirty="0" smtClean="0"/>
          </a:p>
          <a:p>
            <a:endParaRPr lang="x-none"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x-none" dirty="0" smtClean="0"/>
              <a:t>Rad koji se izvrši pri promeni naelektrisanja iz tačke 1 u tačku 2 ne zavisi od putanje kojem se kreće .</a:t>
            </a:r>
            <a:endParaRPr lang="sr-Latn-CS" dirty="0"/>
          </a:p>
        </p:txBody>
      </p:sp>
      <p:pic>
        <p:nvPicPr>
          <p:cNvPr id="4" name="Picture 3" descr="6.png"/>
          <p:cNvPicPr>
            <a:picLocks noChangeAspect="1"/>
          </p:cNvPicPr>
          <p:nvPr/>
        </p:nvPicPr>
        <p:blipFill>
          <a:blip r:embed="rId2"/>
          <a:srcRect l="11667" t="5397" r="68333" b="29726"/>
          <a:stretch>
            <a:fillRect/>
          </a:stretch>
        </p:blipFill>
        <p:spPr>
          <a:xfrm>
            <a:off x="914400" y="2209800"/>
            <a:ext cx="6858000" cy="4343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50008"/>
          </a:xfrm>
        </p:spPr>
        <p:txBody>
          <a:bodyPr/>
          <a:lstStyle/>
          <a:p>
            <a:r>
              <a:rPr lang="x-none" dirty="0" smtClean="0"/>
              <a:t>Svaka interakcija dva tela koja nisu u neposrednom mehaničkom kontaktu prenose se pomoću  FIZIČKOG POLJA.</a:t>
            </a:r>
          </a:p>
          <a:p>
            <a:r>
              <a:rPr lang="x-none" dirty="0" smtClean="0"/>
              <a:t>Npr.:knjiga na stolu nalazi se u gravitacionom polju Zemlje. </a:t>
            </a:r>
          </a:p>
          <a:p>
            <a:r>
              <a:rPr lang="x-none" dirty="0" smtClean="0"/>
              <a:t>Ako zamislimo da u prostoru postoji samo jedno naelektrisano telo npr. tčkasto naelektrisanje sa (slike 1 i 2) ono u prostoru stvara ELEKTRIČNO POLJE.</a:t>
            </a:r>
          </a:p>
          <a:p>
            <a:r>
              <a:rPr lang="x-none" dirty="0" smtClean="0"/>
              <a:t>Električno polje je deo prostora oko naelektrisanog tela u kome se oseća dejstvo tog tela na tela koja ga okružuju.</a:t>
            </a:r>
            <a:endParaRPr lang="sr-Latn-C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x-none" dirty="0" smtClean="0"/>
              <a:t>Primer za homogeno polje jeste ono između ploče ravnog kondenzatora.Koji se sastoji iz dve metalne paralelne ploče naelektrisane količinama naelektrisanja q</a:t>
            </a:r>
            <a:r>
              <a:rPr lang="x-none" sz="1600" dirty="0" smtClean="0"/>
              <a:t>1</a:t>
            </a:r>
            <a:r>
              <a:rPr lang="x-none" dirty="0" smtClean="0"/>
              <a:t> i q</a:t>
            </a:r>
            <a:r>
              <a:rPr lang="x-none" sz="1600" dirty="0" smtClean="0"/>
              <a:t>2</a:t>
            </a:r>
            <a:r>
              <a:rPr lang="x-none" dirty="0" smtClean="0"/>
              <a:t> tako da je q</a:t>
            </a:r>
            <a:r>
              <a:rPr lang="x-none" sz="1600" dirty="0" smtClean="0"/>
              <a:t>1</a:t>
            </a:r>
            <a:r>
              <a:rPr lang="x-none" dirty="0" smtClean="0"/>
              <a:t>=-q</a:t>
            </a:r>
            <a:r>
              <a:rPr lang="x-none" sz="1600" dirty="0" smtClean="0"/>
              <a:t>2</a:t>
            </a:r>
            <a:r>
              <a:rPr lang="x-none" dirty="0" smtClean="0"/>
              <a:t>.Između ploča nalazi se izolator.Analiziraćemo kondenzator između čijih ploča je vazduh.Između ploča kondenzatora linije sila električnog polja međusobno su paralelne i iste gustine.Izviru iz pozitivno naelektrisane ploče a uviru u pozitivno naelektrisanu ploču.Jačina električnog polja jednaka je u svakoj tački prostora između ploča kondenzatora.</a:t>
            </a:r>
            <a:endParaRPr lang="sr-Latn-C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r>
              <a:rPr lang="x-none" dirty="0" smtClean="0"/>
              <a:t>Jačina električnog polja i napon međusobno su povezane veličine.Ako je poznat električni potencijal u nekoj  tački moze se odrediti pravac smer  i intenzitet.</a:t>
            </a:r>
            <a:endParaRPr lang="sr-Latn-CS" dirty="0" smtClean="0"/>
          </a:p>
          <a:p>
            <a:r>
              <a:rPr lang="x-none" dirty="0" smtClean="0"/>
              <a:t>Električni pontencijal razlikuje se od tačke do tačke.Električni potencijal opada s udaljivanjem  od pozitivnog naelektrisane ploče.Električni potencijal  u nekoj tački zavisi samo od rastojanja te tačke i od ploče kondenzatora.Tačke koje pripadaju istoj ravni imaju isti električni potencijal.Takva površina naziva se ekvipotencijalna.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x-none" dirty="0" smtClean="0"/>
              <a:t>Razlika električnog potencijala  pozitivno i negativno naelektrisanje ploče jeste napon kondezatora.Kod ravnog kondenzatora  veza između napona i jačine električnog polja u prostoru između ploča jeste:</a:t>
            </a:r>
          </a:p>
          <a:p>
            <a:endParaRPr lang="x-none" dirty="0" smtClean="0"/>
          </a:p>
          <a:p>
            <a:endParaRPr lang="x-none" dirty="0" smtClean="0"/>
          </a:p>
          <a:p>
            <a:endParaRPr lang="x-none" dirty="0" smtClean="0"/>
          </a:p>
          <a:p>
            <a:endParaRPr lang="sr-Latn-CS" dirty="0"/>
          </a:p>
        </p:txBody>
      </p:sp>
      <p:sp>
        <p:nvSpPr>
          <p:cNvPr id="4" name="Rectangle 3"/>
          <p:cNvSpPr/>
          <p:nvPr/>
        </p:nvSpPr>
        <p:spPr>
          <a:xfrm>
            <a:off x="914400" y="3657600"/>
            <a:ext cx="2362200" cy="156966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E=</a:t>
            </a:r>
            <a:endParaRPr lang="en-US" sz="9600" b="1" cap="none" spc="0" dirty="0">
              <a:ln/>
              <a:solidFill>
                <a:schemeClr val="accent3"/>
              </a:solidFill>
              <a:effectLst/>
            </a:endParaRPr>
          </a:p>
        </p:txBody>
      </p:sp>
      <p:sp>
        <p:nvSpPr>
          <p:cNvPr id="5" name="Rectangle 4"/>
          <p:cNvSpPr/>
          <p:nvPr/>
        </p:nvSpPr>
        <p:spPr>
          <a:xfrm>
            <a:off x="2819400" y="4343400"/>
            <a:ext cx="2667000" cy="152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sr-Latn-CS"/>
          </a:p>
        </p:txBody>
      </p:sp>
      <p:sp>
        <p:nvSpPr>
          <p:cNvPr id="6" name="Rectangle 5"/>
          <p:cNvSpPr/>
          <p:nvPr/>
        </p:nvSpPr>
        <p:spPr>
          <a:xfrm>
            <a:off x="3429000" y="2819400"/>
            <a:ext cx="973343"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U</a:t>
            </a:r>
            <a:endParaRPr lang="en-US" sz="9600" b="1" cap="none" spc="0" dirty="0">
              <a:ln/>
              <a:solidFill>
                <a:schemeClr val="accent3"/>
              </a:solidFill>
              <a:effectLst/>
            </a:endParaRPr>
          </a:p>
        </p:txBody>
      </p:sp>
      <p:sp>
        <p:nvSpPr>
          <p:cNvPr id="7" name="Rectangle 6"/>
          <p:cNvSpPr/>
          <p:nvPr/>
        </p:nvSpPr>
        <p:spPr>
          <a:xfrm>
            <a:off x="3505200" y="4572000"/>
            <a:ext cx="997389"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d</a:t>
            </a:r>
            <a:endParaRPr lang="en-US" sz="96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Atmosferske pojave </a:t>
            </a:r>
            <a:endParaRPr lang="sr-Latn-CS" dirty="0"/>
          </a:p>
        </p:txBody>
      </p:sp>
      <p:sp>
        <p:nvSpPr>
          <p:cNvPr id="3" name="Content Placeholder 2"/>
          <p:cNvSpPr>
            <a:spLocks noGrp="1"/>
          </p:cNvSpPr>
          <p:nvPr>
            <p:ph idx="1"/>
          </p:nvPr>
        </p:nvSpPr>
        <p:spPr/>
        <p:txBody>
          <a:bodyPr>
            <a:normAutofit fontScale="92500" lnSpcReduction="20000"/>
          </a:bodyPr>
          <a:lstStyle/>
          <a:p>
            <a:r>
              <a:rPr lang="x-none" dirty="0" smtClean="0"/>
              <a:t>Prirodne pojave koje u osnovi imaju razdvajanje i protok naeletrisanja,jesu munje i gromovi.Neophodan uslov za pojvu munje jeste razdvajanje naelektrisanja u oblaku.Tokom oluje donji deo oblaka naelektriše se negativno,negov gornj deo postaje pozitivno naelektrisan.Između pozitivnog i negativnog dela oblaka uspostavlja se električno polje.Jacina tog električnog polja povećava se s kolicinom naelektrisanja koja se nalazi na gornjem, odnosno donjem delu oblaka.</a:t>
            </a:r>
            <a:endParaRPr lang="sr-Latn-C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pPr>
              <a:buNone/>
            </a:pPr>
            <a:r>
              <a:rPr lang="x-none" dirty="0" smtClean="0"/>
              <a:t>   Kada jačina električnog polja dostigne neku graničnu vrednost dolazi do električnog proboja.Uspostavlja se tok naelektrisanja između dva kraja oblaka,pojavljuje se električna struja.Ta struja teče veoma kratko dok se ne uspostavi ravnotrža naelektrisanja u celom oblaku. Električno praznjenje praćeno je emitovanjem svetlosti,onim sto mi vidimo kao munju.Ona izaziva nagli porasti temperature i vazdušnog pritiska što dovodi do stvaranja zvučnog talasa tj. groma. </a:t>
            </a:r>
            <a:endParaRPr lang="sr-Latn-C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x-none" dirty="0" smtClean="0"/>
              <a:t>Munja se moze pojaviti između dva oblaka i izmedju oblaka i površine Zemlje.Negatovno naelektrisanje koje se nalazi na donjem delu oblaka dovodi do razdvajanja naelektrisanja inače elekroneutralnom površinskom sloju Zemlje.Negativo naelektrisanja u ovom sloju razmeštaju se dalje od negativnog naelektrisanja na donjem delu oblaka tj. ostaje višak pozitivnog naelektrisanja.Te dve vrste naelektrisanja,negativno na donjem delu oblka i pozitivnog u površinskom sloju Zemlje,stvaraju električno polje.</a:t>
            </a:r>
            <a:endParaRPr lang="sr-Latn-C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226208"/>
          </a:xfrm>
        </p:spPr>
        <p:txBody>
          <a:bodyPr/>
          <a:lstStyle/>
          <a:p>
            <a:r>
              <a:rPr lang="en-US" dirty="0" smtClean="0"/>
              <a:t>S</a:t>
            </a:r>
            <a:r>
              <a:rPr lang="x-none" dirty="0" smtClean="0"/>
              <a:t> porastom intenzitata tok polja vazduha,</a:t>
            </a:r>
            <a:r>
              <a:rPr lang="en-US" dirty="0" smtClean="0"/>
              <a:t> </a:t>
            </a:r>
            <a:r>
              <a:rPr lang="x-none" dirty="0" smtClean="0"/>
              <a:t>koji je inčae izolator postaje provodnik.To dovodi do elektricnog proboja tj.do pojave munje koja “spaja” oblak s površinom Zemlje.Munja koja dolazi do površine Zemlje može biti veoma opasna.Zbog toga traba izbegavati kretanje na otvorenom tokom nevremena.</a:t>
            </a:r>
            <a:endParaRPr lang="sr-Latn-C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bmp"/>
          <p:cNvPicPr>
            <a:picLocks noGrp="1" noChangeAspect="1"/>
          </p:cNvPicPr>
          <p:nvPr>
            <p:ph idx="1"/>
          </p:nvPr>
        </p:nvPicPr>
        <p:blipFill>
          <a:blip r:embed="rId2"/>
          <a:srcRect l="1667" t="4444" r="1667" b="7778"/>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x-none" dirty="0" smtClean="0"/>
              <a:t>Ako je naelektrisanje tela B veoma malo, elekrično polje u prostoru postajaće samo zbog prisustva tela A.</a:t>
            </a:r>
          </a:p>
          <a:p>
            <a:r>
              <a:rPr lang="x-none" dirty="0" smtClean="0"/>
              <a:t>Ma koliko bilo naelektrisanje tela B, na njega će delovati sila koja potiče od električnog polja tela A.</a:t>
            </a:r>
          </a:p>
          <a:p>
            <a:r>
              <a:rPr lang="x-none" dirty="0" smtClean="0"/>
              <a:t>Drugim rečima, na naelektrisano telo B deluje sila zbog toga što se ono nalazi u električnom polju koje stvara telo 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399032"/>
          </a:xfrm>
        </p:spPr>
        <p:txBody>
          <a:bodyPr/>
          <a:lstStyle/>
          <a:p>
            <a:r>
              <a:rPr lang="x-none" dirty="0" smtClean="0"/>
              <a:t>Jačina električnog polja </a:t>
            </a:r>
            <a:endParaRPr lang="sr-Latn-CS" dirty="0"/>
          </a:p>
        </p:txBody>
      </p:sp>
      <p:sp>
        <p:nvSpPr>
          <p:cNvPr id="3" name="Content Placeholder 2"/>
          <p:cNvSpPr>
            <a:spLocks noGrp="1"/>
          </p:cNvSpPr>
          <p:nvPr>
            <p:ph idx="1"/>
          </p:nvPr>
        </p:nvSpPr>
        <p:spPr>
          <a:xfrm>
            <a:off x="0" y="1676400"/>
            <a:ext cx="9144000" cy="3200400"/>
          </a:xfrm>
        </p:spPr>
        <p:txBody>
          <a:bodyPr>
            <a:normAutofit fontScale="85000" lnSpcReduction="10000"/>
          </a:bodyPr>
          <a:lstStyle/>
          <a:p>
            <a:r>
              <a:rPr lang="x-none" sz="4600" dirty="0" smtClean="0"/>
              <a:t>Vektorska veličina koja karakteriše električno polje u nekoj tački jeste jačina električnog polja E.</a:t>
            </a:r>
          </a:p>
          <a:p>
            <a:r>
              <a:rPr lang="x-none" sz="4600" dirty="0" smtClean="0"/>
              <a:t>Intezitet električnog polja brojno je jednak količniku:</a:t>
            </a:r>
          </a:p>
          <a:p>
            <a:endParaRPr lang="x-none" dirty="0" smtClean="0"/>
          </a:p>
          <a:p>
            <a:endParaRPr lang="x-none" dirty="0" smtClean="0"/>
          </a:p>
          <a:p>
            <a:pPr>
              <a:buNone/>
            </a:pPr>
            <a:endParaRPr lang="x-none" dirty="0" smtClean="0"/>
          </a:p>
        </p:txBody>
      </p:sp>
      <p:cxnSp>
        <p:nvCxnSpPr>
          <p:cNvPr id="5" name="Straight Arrow Connector 4"/>
          <p:cNvCxnSpPr/>
          <p:nvPr/>
        </p:nvCxnSpPr>
        <p:spPr>
          <a:xfrm>
            <a:off x="6324600" y="2743200"/>
            <a:ext cx="304800"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8" name="Rectangle 7"/>
          <p:cNvSpPr/>
          <p:nvPr/>
        </p:nvSpPr>
        <p:spPr>
          <a:xfrm>
            <a:off x="2133600" y="4800600"/>
            <a:ext cx="1600200"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x-none"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a:t>
            </a:r>
            <a:endParaRPr 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2" name="Rectangle 11"/>
          <p:cNvSpPr/>
          <p:nvPr/>
        </p:nvSpPr>
        <p:spPr>
          <a:xfrm>
            <a:off x="3962400" y="5486400"/>
            <a:ext cx="2133600" cy="152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sr-Latn-CS"/>
          </a:p>
        </p:txBody>
      </p:sp>
      <p:sp>
        <p:nvSpPr>
          <p:cNvPr id="13" name="Rectangle 12"/>
          <p:cNvSpPr/>
          <p:nvPr/>
        </p:nvSpPr>
        <p:spPr>
          <a:xfrm>
            <a:off x="4572000" y="4114800"/>
            <a:ext cx="776175" cy="156966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x-none"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t>
            </a:r>
            <a:endParaRPr 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4" name="Rectangle 13"/>
          <p:cNvSpPr/>
          <p:nvPr/>
        </p:nvSpPr>
        <p:spPr>
          <a:xfrm>
            <a:off x="3657600" y="5288340"/>
            <a:ext cx="3435556"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q</a:t>
            </a:r>
            <a:r>
              <a:rPr lang="x-none" sz="5400" b="1" cap="none" spc="0" dirty="0" smtClean="0">
                <a:ln/>
                <a:solidFill>
                  <a:schemeClr val="accent3"/>
                </a:solidFill>
                <a:effectLst/>
              </a:rPr>
              <a:t>probno</a:t>
            </a:r>
            <a:endParaRPr lang="en-US" sz="54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094706"/>
          </a:xfrm>
        </p:spPr>
        <p:txBody>
          <a:bodyPr>
            <a:noAutofit/>
          </a:bodyPr>
          <a:lstStyle/>
          <a:p>
            <a:r>
              <a:rPr lang="x-none" sz="3600" dirty="0" smtClean="0"/>
              <a:t>Jedinica za jačinu električnog 				polja</a:t>
            </a:r>
            <a:endParaRPr lang="sr-Latn-CS" sz="3600" dirty="0"/>
          </a:p>
        </p:txBody>
      </p:sp>
      <p:sp>
        <p:nvSpPr>
          <p:cNvPr id="4" name="TextBox 3"/>
          <p:cNvSpPr txBox="1"/>
          <p:nvPr/>
        </p:nvSpPr>
        <p:spPr>
          <a:xfrm>
            <a:off x="304800" y="1752600"/>
            <a:ext cx="8458200" cy="1938992"/>
          </a:xfrm>
          <a:prstGeom prst="rect">
            <a:avLst/>
          </a:prstGeom>
          <a:noFill/>
        </p:spPr>
        <p:txBody>
          <a:bodyPr wrap="square" rtlCol="0">
            <a:spAutoFit/>
          </a:bodyPr>
          <a:lstStyle/>
          <a:p>
            <a:r>
              <a:rPr lang="x-none" sz="4000" dirty="0" smtClean="0"/>
              <a:t>Jedinica za jačinu električnog polja je     (njutn po kulonu)ili        (volt po metru).</a:t>
            </a:r>
            <a:endParaRPr lang="sr-Latn-CS" sz="4000" dirty="0"/>
          </a:p>
        </p:txBody>
      </p:sp>
      <p:sp>
        <p:nvSpPr>
          <p:cNvPr id="5" name="TextBox 4"/>
          <p:cNvSpPr txBox="1"/>
          <p:nvPr/>
        </p:nvSpPr>
        <p:spPr>
          <a:xfrm>
            <a:off x="7696200" y="2209800"/>
            <a:ext cx="762000" cy="584775"/>
          </a:xfrm>
          <a:prstGeom prst="rect">
            <a:avLst/>
          </a:prstGeom>
          <a:noFill/>
        </p:spPr>
        <p:txBody>
          <a:bodyPr wrap="square" rtlCol="0">
            <a:spAutoFit/>
          </a:bodyPr>
          <a:lstStyle/>
          <a:p>
            <a:r>
              <a:rPr lang="x-none" sz="3200" dirty="0" smtClean="0"/>
              <a:t>V</a:t>
            </a:r>
            <a:endParaRPr lang="sr-Latn-CS" sz="3200" dirty="0"/>
          </a:p>
        </p:txBody>
      </p:sp>
      <p:cxnSp>
        <p:nvCxnSpPr>
          <p:cNvPr id="7" name="Straight Connector 6"/>
          <p:cNvCxnSpPr/>
          <p:nvPr/>
        </p:nvCxnSpPr>
        <p:spPr>
          <a:xfrm>
            <a:off x="7696200" y="2667000"/>
            <a:ext cx="7620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8" name="TextBox 7"/>
          <p:cNvSpPr txBox="1"/>
          <p:nvPr/>
        </p:nvSpPr>
        <p:spPr>
          <a:xfrm>
            <a:off x="7696200" y="2590800"/>
            <a:ext cx="685800" cy="584775"/>
          </a:xfrm>
          <a:prstGeom prst="rect">
            <a:avLst/>
          </a:prstGeom>
          <a:noFill/>
        </p:spPr>
        <p:txBody>
          <a:bodyPr wrap="square" rtlCol="0">
            <a:spAutoFit/>
          </a:bodyPr>
          <a:lstStyle/>
          <a:p>
            <a:r>
              <a:rPr lang="x-none" sz="3200" dirty="0" smtClean="0"/>
              <a:t>m</a:t>
            </a:r>
            <a:endParaRPr lang="sr-Latn-CS" sz="3200" dirty="0"/>
          </a:p>
        </p:txBody>
      </p:sp>
      <p:cxnSp>
        <p:nvCxnSpPr>
          <p:cNvPr id="10" name="Straight Connector 9"/>
          <p:cNvCxnSpPr/>
          <p:nvPr/>
        </p:nvCxnSpPr>
        <p:spPr>
          <a:xfrm rot="10800000">
            <a:off x="2286000" y="2743200"/>
            <a:ext cx="533400" cy="1588"/>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2209800" y="2209800"/>
            <a:ext cx="685800" cy="584775"/>
          </a:xfrm>
          <a:prstGeom prst="rect">
            <a:avLst/>
          </a:prstGeom>
          <a:noFill/>
        </p:spPr>
        <p:txBody>
          <a:bodyPr wrap="square" rtlCol="0">
            <a:spAutoFit/>
          </a:bodyPr>
          <a:lstStyle/>
          <a:p>
            <a:r>
              <a:rPr lang="x-none" sz="3200" dirty="0" smtClean="0"/>
              <a:t>N</a:t>
            </a:r>
            <a:endParaRPr lang="sr-Latn-CS" sz="3200" dirty="0"/>
          </a:p>
        </p:txBody>
      </p:sp>
      <p:sp>
        <p:nvSpPr>
          <p:cNvPr id="14" name="TextBox 13"/>
          <p:cNvSpPr txBox="1"/>
          <p:nvPr/>
        </p:nvSpPr>
        <p:spPr>
          <a:xfrm>
            <a:off x="2286000" y="2667000"/>
            <a:ext cx="457200" cy="584775"/>
          </a:xfrm>
          <a:prstGeom prst="rect">
            <a:avLst/>
          </a:prstGeom>
          <a:noFill/>
        </p:spPr>
        <p:txBody>
          <a:bodyPr wrap="square" rtlCol="0">
            <a:spAutoFit/>
          </a:bodyPr>
          <a:lstStyle/>
          <a:p>
            <a:r>
              <a:rPr lang="x-none" sz="3200" dirty="0" smtClean="0"/>
              <a:t>C</a:t>
            </a:r>
            <a:endParaRPr lang="sr-Latn-C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5105400"/>
            <a:ext cx="2667000" cy="1323439"/>
          </a:xfrm>
          <a:prstGeom prst="rect">
            <a:avLst/>
          </a:prstGeom>
          <a:noFill/>
        </p:spPr>
        <p:txBody>
          <a:bodyPr wrap="square" rtlCol="0">
            <a:spAutoFit/>
          </a:bodyPr>
          <a:lstStyle/>
          <a:p>
            <a:r>
              <a:rPr lang="en-US" sz="8000" dirty="0" smtClean="0"/>
              <a:t>E</a:t>
            </a:r>
            <a:r>
              <a:rPr lang="en-US" sz="4000" dirty="0" smtClean="0"/>
              <a:t>A</a:t>
            </a:r>
            <a:endParaRPr lang="en-US" sz="4000" dirty="0"/>
          </a:p>
        </p:txBody>
      </p:sp>
      <p:sp>
        <p:nvSpPr>
          <p:cNvPr id="5" name="Equal 4"/>
          <p:cNvSpPr/>
          <p:nvPr/>
        </p:nvSpPr>
        <p:spPr>
          <a:xfrm>
            <a:off x="2438400" y="5562600"/>
            <a:ext cx="914400" cy="381000"/>
          </a:xfrm>
          <a:prstGeom prst="mathEqual">
            <a:avLst>
              <a:gd name="adj1" fmla="val 23520"/>
              <a:gd name="adj2" fmla="val 22643"/>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solidFill>
                <a:schemeClr val="tx1"/>
              </a:solidFill>
            </a:endParaRPr>
          </a:p>
        </p:txBody>
      </p:sp>
      <p:sp>
        <p:nvSpPr>
          <p:cNvPr id="6" name="TextBox 5"/>
          <p:cNvSpPr txBox="1"/>
          <p:nvPr/>
        </p:nvSpPr>
        <p:spPr>
          <a:xfrm>
            <a:off x="3276600" y="5105400"/>
            <a:ext cx="838200" cy="1323439"/>
          </a:xfrm>
          <a:prstGeom prst="rect">
            <a:avLst/>
          </a:prstGeom>
          <a:noFill/>
        </p:spPr>
        <p:txBody>
          <a:bodyPr wrap="square" rtlCol="0">
            <a:spAutoFit/>
          </a:bodyPr>
          <a:lstStyle/>
          <a:p>
            <a:r>
              <a:rPr lang="en-US" sz="8000" dirty="0" smtClean="0"/>
              <a:t>k</a:t>
            </a:r>
            <a:endParaRPr lang="en-US" sz="8000" dirty="0"/>
          </a:p>
        </p:txBody>
      </p:sp>
      <p:sp>
        <p:nvSpPr>
          <p:cNvPr id="7" name="Oval 6"/>
          <p:cNvSpPr/>
          <p:nvPr/>
        </p:nvSpPr>
        <p:spPr>
          <a:xfrm>
            <a:off x="4038600" y="5638800"/>
            <a:ext cx="304800" cy="3048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9" name="Straight Connector 8"/>
          <p:cNvCxnSpPr/>
          <p:nvPr/>
        </p:nvCxnSpPr>
        <p:spPr>
          <a:xfrm>
            <a:off x="4495800" y="5791200"/>
            <a:ext cx="2057400" cy="1588"/>
          </a:xfrm>
          <a:prstGeom prst="line">
            <a:avLst/>
          </a:prstGeom>
        </p:spPr>
        <p:style>
          <a:lnRef idx="3">
            <a:schemeClr val="accent4"/>
          </a:lnRef>
          <a:fillRef idx="0">
            <a:schemeClr val="accent4"/>
          </a:fillRef>
          <a:effectRef idx="2">
            <a:schemeClr val="accent4"/>
          </a:effectRef>
          <a:fontRef idx="minor">
            <a:schemeClr val="tx1"/>
          </a:fontRef>
        </p:style>
      </p:cxnSp>
      <p:sp>
        <p:nvSpPr>
          <p:cNvPr id="11" name="TextBox 10"/>
          <p:cNvSpPr txBox="1"/>
          <p:nvPr/>
        </p:nvSpPr>
        <p:spPr>
          <a:xfrm>
            <a:off x="4800600" y="4495800"/>
            <a:ext cx="1752600" cy="1323439"/>
          </a:xfrm>
          <a:prstGeom prst="rect">
            <a:avLst/>
          </a:prstGeom>
          <a:noFill/>
        </p:spPr>
        <p:txBody>
          <a:bodyPr wrap="square" rtlCol="0">
            <a:spAutoFit/>
          </a:bodyPr>
          <a:lstStyle/>
          <a:p>
            <a:r>
              <a:rPr lang="en-US" sz="8000" dirty="0" smtClean="0"/>
              <a:t>q</a:t>
            </a:r>
            <a:r>
              <a:rPr lang="en-US" sz="4000" dirty="0" smtClean="0"/>
              <a:t>1</a:t>
            </a:r>
            <a:endParaRPr lang="en-US" sz="4000" dirty="0"/>
          </a:p>
        </p:txBody>
      </p:sp>
      <p:sp>
        <p:nvSpPr>
          <p:cNvPr id="12" name="TextBox 11"/>
          <p:cNvSpPr txBox="1"/>
          <p:nvPr/>
        </p:nvSpPr>
        <p:spPr>
          <a:xfrm>
            <a:off x="4419600" y="5534561"/>
            <a:ext cx="2667000" cy="1323439"/>
          </a:xfrm>
          <a:prstGeom prst="rect">
            <a:avLst/>
          </a:prstGeom>
          <a:noFill/>
        </p:spPr>
        <p:txBody>
          <a:bodyPr wrap="square" rtlCol="0">
            <a:spAutoFit/>
          </a:bodyPr>
          <a:lstStyle/>
          <a:p>
            <a:r>
              <a:rPr lang="en-US" sz="8000" dirty="0"/>
              <a:t> </a:t>
            </a:r>
            <a:r>
              <a:rPr lang="en-US" sz="8000" dirty="0" smtClean="0"/>
              <a:t>r  </a:t>
            </a:r>
            <a:r>
              <a:rPr lang="en-US" sz="4000" dirty="0" smtClean="0"/>
              <a:t>A</a:t>
            </a:r>
            <a:endParaRPr lang="en-US" sz="4000" dirty="0"/>
          </a:p>
        </p:txBody>
      </p:sp>
      <p:sp>
        <p:nvSpPr>
          <p:cNvPr id="13" name="TextBox 12"/>
          <p:cNvSpPr txBox="1"/>
          <p:nvPr/>
        </p:nvSpPr>
        <p:spPr>
          <a:xfrm>
            <a:off x="5181600" y="5715000"/>
            <a:ext cx="381000" cy="707886"/>
          </a:xfrm>
          <a:prstGeom prst="rect">
            <a:avLst/>
          </a:prstGeom>
          <a:noFill/>
        </p:spPr>
        <p:txBody>
          <a:bodyPr wrap="square" rtlCol="0">
            <a:spAutoFit/>
          </a:bodyPr>
          <a:lstStyle/>
          <a:p>
            <a:r>
              <a:rPr lang="en-US" sz="4000" dirty="0" smtClean="0"/>
              <a:t>2</a:t>
            </a:r>
            <a:endParaRPr lang="en-US" sz="4000" dirty="0"/>
          </a:p>
        </p:txBody>
      </p:sp>
      <p:sp>
        <p:nvSpPr>
          <p:cNvPr id="14" name="Content Placeholder 13"/>
          <p:cNvSpPr>
            <a:spLocks noGrp="1"/>
          </p:cNvSpPr>
          <p:nvPr>
            <p:ph idx="1"/>
          </p:nvPr>
        </p:nvSpPr>
        <p:spPr>
          <a:xfrm>
            <a:off x="381000" y="228600"/>
            <a:ext cx="8229600" cy="4572000"/>
          </a:xfrm>
        </p:spPr>
        <p:txBody>
          <a:bodyPr>
            <a:normAutofit lnSpcReduction="10000"/>
          </a:bodyPr>
          <a:lstStyle/>
          <a:p>
            <a:r>
              <a:rPr lang="x-none" dirty="0" smtClean="0"/>
              <a:t>Naelektrisanja q</a:t>
            </a:r>
            <a:r>
              <a:rPr lang="x-none" sz="1800" dirty="0" smtClean="0"/>
              <a:t>1</a:t>
            </a:r>
            <a:r>
              <a:rPr lang="x-none" dirty="0" smtClean="0"/>
              <a:t> i q</a:t>
            </a:r>
            <a:r>
              <a:rPr lang="x-none" sz="1800" dirty="0" smtClean="0"/>
              <a:t>probno</a:t>
            </a:r>
            <a:r>
              <a:rPr lang="x-none" dirty="0" smtClean="0"/>
              <a:t> se, ošto su istoimena odbijaju, tako da znamo pravac i smer sile kojom naelekrisanje q</a:t>
            </a:r>
            <a:r>
              <a:rPr lang="x-none" sz="1800" dirty="0" smtClean="0"/>
              <a:t>1</a:t>
            </a:r>
            <a:r>
              <a:rPr lang="x-none" dirty="0" smtClean="0"/>
              <a:t> deluje na naelektrisanje q</a:t>
            </a:r>
            <a:r>
              <a:rPr lang="x-none" sz="1800" dirty="0" smtClean="0"/>
              <a:t> probno</a:t>
            </a:r>
            <a:r>
              <a:rPr lang="x-none" dirty="0" smtClean="0"/>
              <a:t>.</a:t>
            </a:r>
          </a:p>
          <a:p>
            <a:r>
              <a:rPr lang="x-none" dirty="0" smtClean="0"/>
              <a:t>Iz Kulonovog zakonamožmo da izračunamo intezitet sile kojom </a:t>
            </a:r>
            <a:r>
              <a:rPr lang="x-none" sz="1800" dirty="0" smtClean="0"/>
              <a:t>q1</a:t>
            </a:r>
            <a:r>
              <a:rPr lang="x-none" dirty="0" smtClean="0"/>
              <a:t> deluje na q</a:t>
            </a:r>
            <a:r>
              <a:rPr lang="x-none" sz="1800" dirty="0" smtClean="0"/>
              <a:t>probno</a:t>
            </a:r>
            <a:r>
              <a:rPr lang="x-none" dirty="0" smtClean="0"/>
              <a:t>.</a:t>
            </a:r>
          </a:p>
          <a:p>
            <a:r>
              <a:rPr lang="x-none" dirty="0" smtClean="0"/>
              <a:t>Intezitet jačine električnog polja u tački A nastalog prisustvom tačkastog naelektisanja q</a:t>
            </a:r>
            <a:r>
              <a:rPr lang="x-none" sz="1800" dirty="0" smtClean="0"/>
              <a:t>1</a:t>
            </a:r>
            <a:r>
              <a:rPr lang="x-none" dirty="0" smtClean="0"/>
              <a:t> jeste:</a:t>
            </a:r>
            <a:endParaRPr lang="sr-Latn-C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x-none" dirty="0" smtClean="0"/>
              <a:t>Ako bi naelektrisanje koje stvra polje bilo isto po apsolutnoj vrednosti a suprotnog znaka tj.negativno intezitet jačine električnog polja u tački A bio bi isti kao u predhotnom slučaju,a smer vektora E bio bi suprotan.</a:t>
            </a:r>
          </a:p>
          <a:p>
            <a:r>
              <a:rPr lang="x-none" dirty="0" smtClean="0"/>
              <a:t>Važno je naglasiti da u nekoj tački prostora  ( npr. tačka A sa slika 1 ) može da postoji električno polje bez obzira da li se u toj tački nalaziili ne nalazi probno naelektrisanje.</a:t>
            </a:r>
          </a:p>
          <a:p>
            <a:endParaRPr lang="sr-Latn-CS" dirty="0"/>
          </a:p>
        </p:txBody>
      </p:sp>
      <p:cxnSp>
        <p:nvCxnSpPr>
          <p:cNvPr id="5" name="Straight Arrow Connector 4"/>
          <p:cNvCxnSpPr/>
          <p:nvPr/>
        </p:nvCxnSpPr>
        <p:spPr>
          <a:xfrm>
            <a:off x="7924800" y="2286000"/>
            <a:ext cx="381000"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410200" y="304800"/>
            <a:ext cx="3352800" cy="1200329"/>
          </a:xfrm>
          <a:prstGeom prst="rect">
            <a:avLst/>
          </a:prstGeom>
          <a:noFill/>
        </p:spPr>
        <p:txBody>
          <a:bodyPr wrap="square" rtlCol="0">
            <a:spAutoFit/>
          </a:bodyPr>
          <a:lstStyle/>
          <a:p>
            <a:r>
              <a:rPr lang="x-none" dirty="0" smtClean="0"/>
              <a:t>Slika1. Električno polje u tački A nastalo prisustvom poozitivnog tačkastog naelektrisanja </a:t>
            </a:r>
            <a:endParaRPr lang="sr-Latn-CS" dirty="0"/>
          </a:p>
        </p:txBody>
      </p:sp>
      <p:pic>
        <p:nvPicPr>
          <p:cNvPr id="12" name="Content Placeholder 11" descr="1.png"/>
          <p:cNvPicPr>
            <a:picLocks noGrp="1" noChangeAspect="1"/>
          </p:cNvPicPr>
          <p:nvPr>
            <p:ph idx="1"/>
          </p:nvPr>
        </p:nvPicPr>
        <p:blipFill>
          <a:blip r:embed="rId2"/>
          <a:srcRect l="15312" t="486" r="21875"/>
          <a:stretch>
            <a:fillRect/>
          </a:stretch>
        </p:blipFill>
        <p:spPr>
          <a:xfrm>
            <a:off x="762000" y="304800"/>
            <a:ext cx="3581400" cy="319163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3" name="Picture 12" descr="2.png"/>
          <p:cNvPicPr>
            <a:picLocks noChangeAspect="1"/>
          </p:cNvPicPr>
          <p:nvPr/>
        </p:nvPicPr>
        <p:blipFill>
          <a:blip r:embed="rId3"/>
          <a:srcRect l="24167" r="22500"/>
          <a:stretch>
            <a:fillRect/>
          </a:stretch>
        </p:blipFill>
        <p:spPr>
          <a:xfrm>
            <a:off x="5029200" y="3505200"/>
            <a:ext cx="3429000" cy="29718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4" name="TextBox 13"/>
          <p:cNvSpPr txBox="1"/>
          <p:nvPr/>
        </p:nvSpPr>
        <p:spPr>
          <a:xfrm>
            <a:off x="762000" y="3886200"/>
            <a:ext cx="3352800" cy="1477328"/>
          </a:xfrm>
          <a:prstGeom prst="rect">
            <a:avLst/>
          </a:prstGeom>
          <a:noFill/>
        </p:spPr>
        <p:txBody>
          <a:bodyPr wrap="square" rtlCol="0">
            <a:spAutoFit/>
          </a:bodyPr>
          <a:lstStyle/>
          <a:p>
            <a:r>
              <a:rPr lang="x-none" dirty="0" smtClean="0"/>
              <a:t>Slika 2.Električno polje u tački A nastalo prisustvom negativnog tačkastog naelektrisanja</a:t>
            </a:r>
          </a:p>
          <a:p>
            <a:endParaRPr lang="sr-Latn-CS" dirty="0"/>
          </a:p>
        </p:txBody>
      </p:sp>
      <p:cxnSp>
        <p:nvCxnSpPr>
          <p:cNvPr id="16" name="Straight Arrow Connector 15"/>
          <p:cNvCxnSpPr/>
          <p:nvPr/>
        </p:nvCxnSpPr>
        <p:spPr>
          <a:xfrm>
            <a:off x="3810000" y="4572000"/>
            <a:ext cx="1066800" cy="609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rot="10800000" flipV="1">
            <a:off x="4495800" y="914400"/>
            <a:ext cx="838200" cy="6858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02408"/>
          </a:xfrm>
        </p:spPr>
        <p:txBody>
          <a:bodyPr/>
          <a:lstStyle/>
          <a:p>
            <a:r>
              <a:rPr lang="x-none" dirty="0" smtClean="0"/>
              <a:t>Fizičko polje obično se pokazuje pomoću linija sila (ili linija polja).</a:t>
            </a:r>
          </a:p>
          <a:p>
            <a:r>
              <a:rPr lang="x-none" dirty="0" smtClean="0"/>
              <a:t>Vektor jačine električnog polja leži na tangenti linije sile električnog polja.</a:t>
            </a:r>
          </a:p>
          <a:p>
            <a:r>
              <a:rPr lang="x-none" dirty="0" smtClean="0"/>
              <a:t>Linija sila usmerene su u pravcu vektora jačine električnog polja u svakoj tački.</a:t>
            </a:r>
          </a:p>
          <a:p>
            <a:endParaRPr lang="sr-Latn-C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826</TotalTime>
  <Words>1186</Words>
  <Application>Microsoft Office PowerPoint</Application>
  <PresentationFormat>On-screen Show (4:3)</PresentationFormat>
  <Paragraphs>94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Verve</vt:lpstr>
      <vt:lpstr>Električno polje. Napon.Veza napona i jačine homogenog električnog polja.Rad sile električnog polja.      </vt:lpstr>
      <vt:lpstr>Slide 2</vt:lpstr>
      <vt:lpstr>Slide 3</vt:lpstr>
      <vt:lpstr>Jačina električnog polja </vt:lpstr>
      <vt:lpstr>Jedinica za jačinu električnog     polja</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Atmosferske pojave </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Elektricno polje.Napon.Veza napona i jacine homogenog  elekticnog polja.Rad sile elektricnog polja .Atmosferske pojave. </dc:title>
  <dc:creator>Andrija</dc:creator>
  <cp:lastModifiedBy>OS Jovan Kursula</cp:lastModifiedBy>
  <cp:revision>82</cp:revision>
  <dcterms:created xsi:type="dcterms:W3CDTF">2013-01-09T15:08:14Z</dcterms:created>
  <dcterms:modified xsi:type="dcterms:W3CDTF">2013-01-23T11:07:16Z</dcterms:modified>
</cp:coreProperties>
</file>